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notesSlides/notesSlide2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pdf" ContentType="application/pdf"/>
  <Override PartName="/ppt/notesMasters/notesMaster1.xml" ContentType="application/vnd.openxmlformats-officedocument.presentationml.notesMaster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16"/>
  </p:notesMasterIdLst>
  <p:sldIdLst>
    <p:sldId id="256" r:id="rId2"/>
    <p:sldId id="257" r:id="rId3"/>
    <p:sldId id="269" r:id="rId4"/>
    <p:sldId id="270" r:id="rId5"/>
    <p:sldId id="275" r:id="rId6"/>
    <p:sldId id="281" r:id="rId7"/>
    <p:sldId id="278" r:id="rId8"/>
    <p:sldId id="282" r:id="rId9"/>
    <p:sldId id="280" r:id="rId10"/>
    <p:sldId id="265" r:id="rId11"/>
    <p:sldId id="273" r:id="rId12"/>
    <p:sldId id="276" r:id="rId13"/>
    <p:sldId id="277" r:id="rId14"/>
    <p:sldId id="26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84740" autoAdjust="0"/>
  </p:normalViewPr>
  <p:slideViewPr>
    <p:cSldViewPr snapToObjects="1">
      <p:cViewPr varScale="1">
        <p:scale>
          <a:sx n="79" d="100"/>
          <a:sy n="79" d="100"/>
        </p:scale>
        <p:origin x="-9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19C11-2A1B-2040-AF5A-3C397387AC40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6AD3FA-5812-EF48-AED5-8F5184810DF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AD3FA-5812-EF48-AED5-8F5184810DF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AD3FA-5812-EF48-AED5-8F5184810DF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AD3FA-5812-EF48-AED5-8F5184810DF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Message: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Galerkin</a:t>
            </a:r>
            <a:r>
              <a:rPr lang="en-US" baseline="0" dirty="0" smtClean="0"/>
              <a:t> is easy to </a:t>
            </a:r>
            <a:r>
              <a:rPr lang="en-US" baseline="0" dirty="0" err="1" smtClean="0"/>
              <a:t>parellise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Talk about how the equation shows that the --- is easy to </a:t>
            </a:r>
            <a:r>
              <a:rPr lang="en-US" baseline="0" dirty="0" err="1" smtClean="0"/>
              <a:t>parallise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smtClean="0"/>
              <a:t>Each processor reads a part of the mesh</a:t>
            </a:r>
          </a:p>
          <a:p>
            <a:r>
              <a:rPr lang="en-US" dirty="0" err="1" smtClean="0"/>
              <a:t>Optimise</a:t>
            </a:r>
            <a:r>
              <a:rPr lang="en-US" dirty="0" smtClean="0"/>
              <a:t> partitions to </a:t>
            </a:r>
            <a:r>
              <a:rPr lang="en-US" dirty="0" err="1" smtClean="0"/>
              <a:t>minimise</a:t>
            </a:r>
            <a:r>
              <a:rPr lang="en-US" dirty="0" smtClean="0"/>
              <a:t> communication</a:t>
            </a:r>
          </a:p>
          <a:p>
            <a:r>
              <a:rPr lang="en-US" dirty="0" smtClean="0"/>
              <a:t>Redistribute elements between processors</a:t>
            </a:r>
          </a:p>
          <a:p>
            <a:r>
              <a:rPr lang="en-US" dirty="0" smtClean="0"/>
              <a:t>Redundantly data partition</a:t>
            </a:r>
          </a:p>
          <a:p>
            <a:r>
              <a:rPr lang="en-US" dirty="0" smtClean="0"/>
              <a:t>Communication at ever stage of the RK4</a:t>
            </a:r>
          </a:p>
          <a:p>
            <a:r>
              <a:rPr lang="en-US" dirty="0" err="1" smtClean="0"/>
              <a:t>Paritioned</a:t>
            </a:r>
            <a:r>
              <a:rPr lang="en-US" dirty="0" smtClean="0"/>
              <a:t> domain (split into sections)…who knows…</a:t>
            </a:r>
          </a:p>
          <a:p>
            <a:r>
              <a:rPr lang="en-US" dirty="0" smtClean="0"/>
              <a:t>Illustration of elements on either side of boundary + </a:t>
            </a:r>
            <a:r>
              <a:rPr lang="en-US" dirty="0" err="1" smtClean="0"/>
              <a:t>comms</a:t>
            </a:r>
            <a:endParaRPr lang="en-US" dirty="0" smtClean="0"/>
          </a:p>
          <a:p>
            <a:r>
              <a:rPr lang="en-US" dirty="0" smtClean="0"/>
              <a:t>Contributions to the fluxes on elements on different processors either side of the boundary….</a:t>
            </a:r>
          </a:p>
          <a:p>
            <a:r>
              <a:rPr lang="en-US" dirty="0" smtClean="0"/>
              <a:t>Addition problems</a:t>
            </a:r>
          </a:p>
          <a:p>
            <a:r>
              <a:rPr lang="en-US" dirty="0" smtClean="0"/>
              <a:t>Simple to </a:t>
            </a:r>
            <a:r>
              <a:rPr lang="en-US" dirty="0" err="1" smtClean="0"/>
              <a:t>parellise</a:t>
            </a:r>
            <a:r>
              <a:rPr lang="en-US" dirty="0" smtClean="0"/>
              <a:t> due to local element matrices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AD3FA-5812-EF48-AED5-8F5184810DF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AD3FA-5812-EF48-AED5-8F5184810DFC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6AD3FA-5812-EF48-AED5-8F5184810DFC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274638"/>
            <a:ext cx="7315200" cy="33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38200"/>
            <a:ext cx="8229600" cy="528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FCFE3F-1337-5E4D-AF62-FE64EACBBA6D}" type="datetimeFigureOut">
              <a:rPr lang="en-US" smtClean="0"/>
              <a:pPr/>
              <a:t>3/13/15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90232-C5FB-E94B-99C2-32DB6F9BDAF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r" defTabSz="4572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df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df"/><Relationship Id="rId6" Type="http://schemas.openxmlformats.org/officeDocument/2006/relationships/image" Target="../media/image42.png"/><Relationship Id="rId7" Type="http://schemas.openxmlformats.org/officeDocument/2006/relationships/image" Target="../media/image43.pdf"/><Relationship Id="rId8" Type="http://schemas.openxmlformats.org/officeDocument/2006/relationships/image" Target="../media/image44.png"/><Relationship Id="rId9" Type="http://schemas.openxmlformats.org/officeDocument/2006/relationships/image" Target="../media/image45.pdf"/><Relationship Id="rId10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df"/><Relationship Id="rId3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35.png"/><Relationship Id="rId6" Type="http://schemas.openxmlformats.org/officeDocument/2006/relationships/image" Target="../media/image37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df"/><Relationship Id="rId4" Type="http://schemas.openxmlformats.org/officeDocument/2006/relationships/image" Target="../media/image6.png"/><Relationship Id="rId5" Type="http://schemas.openxmlformats.org/officeDocument/2006/relationships/image" Target="../media/image7.pdf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df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d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df"/><Relationship Id="rId4" Type="http://schemas.openxmlformats.org/officeDocument/2006/relationships/image" Target="../media/image18.png"/><Relationship Id="rId5" Type="http://schemas.openxmlformats.org/officeDocument/2006/relationships/image" Target="../media/image19.pdf"/><Relationship Id="rId6" Type="http://schemas.openxmlformats.org/officeDocument/2006/relationships/image" Target="../media/image20.png"/><Relationship Id="rId7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df"/><Relationship Id="rId5" Type="http://schemas.openxmlformats.org/officeDocument/2006/relationships/image" Target="../media/image26.png"/><Relationship Id="rId6" Type="http://schemas.openxmlformats.org/officeDocument/2006/relationships/image" Target="../media/image27.pdf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df"/><Relationship Id="rId1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d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0"/>
            <a:ext cx="7772400" cy="1470025"/>
          </a:xfrm>
        </p:spPr>
        <p:txBody>
          <a:bodyPr/>
          <a:lstStyle/>
          <a:p>
            <a:pPr algn="ctr"/>
            <a:r>
              <a:rPr dirty="0" smtClean="0"/>
              <a:t>Computation of resonant modes in cavities with a Discontinuous Galerkin time domain </a:t>
            </a:r>
            <a:r>
              <a:rPr lang="en-GB" dirty="0" smtClean="0"/>
              <a:t>a</a:t>
            </a:r>
            <a:r>
              <a:rPr dirty="0" smtClean="0"/>
              <a:t>pproach 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800600"/>
            <a:ext cx="6400800" cy="1752600"/>
          </a:xfrm>
        </p:spPr>
        <p:txBody>
          <a:bodyPr>
            <a:normAutofit fontScale="85000" lnSpcReduction="20000"/>
          </a:bodyPr>
          <a:lstStyle/>
          <a:p>
            <a:r>
              <a:rPr dirty="0" smtClean="0"/>
              <a:t>M</a:t>
            </a:r>
            <a:r>
              <a:rPr lang="en-GB" dirty="0" smtClean="0"/>
              <a:t>ark</a:t>
            </a:r>
            <a:r>
              <a:rPr dirty="0" smtClean="0"/>
              <a:t> Dawson</a:t>
            </a:r>
            <a:endParaRPr lang="en-GB" dirty="0" smtClean="0"/>
          </a:p>
          <a:p>
            <a:r>
              <a:rPr dirty="0" smtClean="0"/>
              <a:t>R</a:t>
            </a:r>
            <a:r>
              <a:rPr lang="en-GB" dirty="0" err="1" smtClean="0"/>
              <a:t>ubén</a:t>
            </a:r>
            <a:r>
              <a:rPr dirty="0" smtClean="0"/>
              <a:t> Sevilla</a:t>
            </a:r>
            <a:endParaRPr lang="en-GB" dirty="0" smtClean="0"/>
          </a:p>
          <a:p>
            <a:r>
              <a:rPr dirty="0" smtClean="0"/>
              <a:t>O</a:t>
            </a:r>
            <a:r>
              <a:rPr lang="en-GB" dirty="0" err="1" smtClean="0"/>
              <a:t>ubay</a:t>
            </a:r>
            <a:r>
              <a:rPr dirty="0" smtClean="0"/>
              <a:t> Hassan</a:t>
            </a:r>
            <a:endParaRPr lang="en-GB" dirty="0" smtClean="0"/>
          </a:p>
          <a:p>
            <a:r>
              <a:rPr dirty="0" smtClean="0"/>
              <a:t>K</a:t>
            </a:r>
            <a:r>
              <a:rPr lang="en-GB" dirty="0" err="1" smtClean="0"/>
              <a:t>enneth</a:t>
            </a:r>
            <a:r>
              <a:rPr dirty="0" smtClean="0"/>
              <a:t> Morgan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62400" y="4355068"/>
            <a:ext cx="1269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1F497D"/>
                </a:solidFill>
              </a:rPr>
              <a:t>ACME 2015</a:t>
            </a:r>
            <a:endParaRPr lang="en-US" dirty="0">
              <a:solidFill>
                <a:srgbClr val="1F497D"/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0300" y="2855560"/>
            <a:ext cx="1892300" cy="125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ignal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822825" y="1535668"/>
            <a:ext cx="3330575" cy="170825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Resonant Frequencies</a:t>
            </a:r>
            <a:endParaRPr lang="en-US" dirty="0"/>
          </a:p>
        </p:txBody>
      </p:sp>
      <p:pic>
        <p:nvPicPr>
          <p:cNvPr id="6" name="Picture 5" descr="GaussianInitCo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125" y="1588533"/>
            <a:ext cx="3622301" cy="1856429"/>
          </a:xfrm>
          <a:prstGeom prst="rect">
            <a:avLst/>
          </a:prstGeom>
        </p:spPr>
      </p:pic>
      <p:sp>
        <p:nvSpPr>
          <p:cNvPr id="10" name="Down Arrow 9"/>
          <p:cNvSpPr/>
          <p:nvPr/>
        </p:nvSpPr>
        <p:spPr>
          <a:xfrm flipH="1">
            <a:off x="6423026" y="3240583"/>
            <a:ext cx="336105" cy="34081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091795" y="22507574"/>
            <a:ext cx="260826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2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289550" y="22431375"/>
            <a:ext cx="2613025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987800" y="21888450"/>
            <a:ext cx="2619375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2244195" y="22659974"/>
            <a:ext cx="260826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5441950" y="22583775"/>
            <a:ext cx="2613025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140200" y="22040850"/>
            <a:ext cx="2619375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:lc="http://schemas.openxmlformats.org/drawingml/2006/lockedCanvas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295400" y="1078468"/>
            <a:ext cx="2261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Cavity initial </a:t>
            </a:r>
            <a:r>
              <a:rPr lang="en-US" dirty="0" smtClean="0"/>
              <a:t>condition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3853538" y="3352800"/>
            <a:ext cx="1937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Intensity spectrum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181600" y="1066800"/>
            <a:ext cx="389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Recorded Solution at a </a:t>
            </a:r>
            <a:r>
              <a:rPr lang="en-US" dirty="0" smtClean="0"/>
              <a:t>point</a:t>
            </a:r>
            <a:endParaRPr lang="en-US" dirty="0"/>
          </a:p>
        </p:txBody>
      </p:sp>
      <p:sp>
        <p:nvSpPr>
          <p:cNvPr id="34" name="Right Arrow 33"/>
          <p:cNvSpPr/>
          <p:nvPr/>
        </p:nvSpPr>
        <p:spPr>
          <a:xfrm>
            <a:off x="4394222" y="2057400"/>
            <a:ext cx="352404" cy="3048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 descr="Spectrum2.png"/>
          <p:cNvPicPr>
            <a:picLocks noChangeAspect="1"/>
          </p:cNvPicPr>
          <p:nvPr/>
        </p:nvPicPr>
        <p:blipFill>
          <a:blip r:embed="rId9"/>
          <a:srcRect l="4124"/>
          <a:stretch>
            <a:fillRect/>
          </a:stretch>
        </p:blipFill>
        <p:spPr>
          <a:xfrm>
            <a:off x="301002" y="3695225"/>
            <a:ext cx="8766798" cy="28579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Resolution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911600" y="18416587"/>
            <a:ext cx="6096000" cy="3141728"/>
            <a:chOff x="3911600" y="18322859"/>
            <a:chExt cx="6096000" cy="3141728"/>
          </a:xfrm>
        </p:grpSpPr>
        <p:pic>
          <p:nvPicPr>
            <p:cNvPr id="11" name="Picture 10" descr="tmp_h2_p3_2013-09-17 at  17 Sep  13.58.41.png"/>
            <p:cNvPicPr>
              <a:picLocks noChangeAspect="1"/>
            </p:cNvPicPr>
            <p:nvPr/>
          </p:nvPicPr>
          <p:blipFill>
            <a:blip r:embed="rId3"/>
            <a:srcRect r="33951"/>
            <a:stretch>
              <a:fillRect/>
            </a:stretch>
          </p:blipFill>
          <p:spPr>
            <a:xfrm>
              <a:off x="6327578" y="18322859"/>
              <a:ext cx="3680022" cy="25321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4" name="Oval 13"/>
            <p:cNvSpPr/>
            <p:nvPr/>
          </p:nvSpPr>
          <p:spPr bwMode="auto">
            <a:xfrm>
              <a:off x="6654800" y="19635787"/>
              <a:ext cx="533400" cy="1219200"/>
            </a:xfrm>
            <a:prstGeom prst="ellipse">
              <a:avLst/>
            </a:prstGeom>
            <a:noFill/>
            <a:ln w="9525" cap="flat" cmpd="sng" algn="ctr">
              <a:solidFill>
                <a:srgbClr val="25408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15" name="Straight Connector 14"/>
            <p:cNvCxnSpPr>
              <a:endCxn id="14" idx="0"/>
            </p:cNvCxnSpPr>
            <p:nvPr/>
          </p:nvCxnSpPr>
          <p:spPr bwMode="auto">
            <a:xfrm>
              <a:off x="5207000" y="18645187"/>
              <a:ext cx="1714500" cy="99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408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>
              <a:endCxn id="14" idx="4"/>
            </p:cNvCxnSpPr>
            <p:nvPr/>
          </p:nvCxnSpPr>
          <p:spPr bwMode="auto">
            <a:xfrm flipV="1">
              <a:off x="5130800" y="20854987"/>
              <a:ext cx="1790700" cy="381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408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17" name="Picture 16" descr="TS11_iFreq1_comp1_p1_H3_0.4buffer copy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1600" y="18340387"/>
              <a:ext cx="1934510" cy="312420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064000" y="18568987"/>
            <a:ext cx="6096000" cy="3141728"/>
            <a:chOff x="3911600" y="18322859"/>
            <a:chExt cx="6096000" cy="3141728"/>
          </a:xfrm>
        </p:grpSpPr>
        <p:pic>
          <p:nvPicPr>
            <p:cNvPr id="19" name="Picture 18" descr="tmp_h2_p3_2013-09-17 at  17 Sep  13.58.41.png"/>
            <p:cNvPicPr>
              <a:picLocks noChangeAspect="1"/>
            </p:cNvPicPr>
            <p:nvPr/>
          </p:nvPicPr>
          <p:blipFill>
            <a:blip r:embed="rId3"/>
            <a:srcRect r="33951"/>
            <a:stretch>
              <a:fillRect/>
            </a:stretch>
          </p:blipFill>
          <p:spPr>
            <a:xfrm>
              <a:off x="6327578" y="18322859"/>
              <a:ext cx="3680022" cy="253212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0" name="Oval 19"/>
            <p:cNvSpPr/>
            <p:nvPr/>
          </p:nvSpPr>
          <p:spPr bwMode="auto">
            <a:xfrm>
              <a:off x="6654800" y="19635787"/>
              <a:ext cx="533400" cy="1219200"/>
            </a:xfrm>
            <a:prstGeom prst="ellipse">
              <a:avLst/>
            </a:prstGeom>
            <a:noFill/>
            <a:ln w="9525" cap="flat" cmpd="sng" algn="ctr">
              <a:solidFill>
                <a:srgbClr val="25408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" charset="0"/>
              </a:endParaRPr>
            </a:p>
          </p:txBody>
        </p:sp>
        <p:cxnSp>
          <p:nvCxnSpPr>
            <p:cNvPr id="21" name="Straight Connector 20"/>
            <p:cNvCxnSpPr>
              <a:endCxn id="20" idx="0"/>
            </p:cNvCxnSpPr>
            <p:nvPr/>
          </p:nvCxnSpPr>
          <p:spPr bwMode="auto">
            <a:xfrm>
              <a:off x="5207000" y="18645187"/>
              <a:ext cx="1714500" cy="9906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408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endCxn id="20" idx="4"/>
            </p:cNvCxnSpPr>
            <p:nvPr/>
          </p:nvCxnSpPr>
          <p:spPr bwMode="auto">
            <a:xfrm flipV="1">
              <a:off x="5130800" y="20854987"/>
              <a:ext cx="1790700" cy="38100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5408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pic>
          <p:nvPicPr>
            <p:cNvPr id="23" name="Picture 22" descr="TS11_iFreq1_comp1_p1_H3_0.4buffer copy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1600" y="18340387"/>
              <a:ext cx="1934510" cy="3124200"/>
            </a:xfrm>
            <a:prstGeom prst="rect">
              <a:avLst/>
            </a:prstGeom>
          </p:spPr>
        </p:pic>
      </p:grpSp>
      <p:pic>
        <p:nvPicPr>
          <p:cNvPr id="24" name="Picture 23" descr="TS11_iFreq1_comp1_p1_H3_0.4buffer co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400" y="18738915"/>
            <a:ext cx="1934510" cy="3124200"/>
          </a:xfrm>
          <a:prstGeom prst="rect">
            <a:avLst/>
          </a:prstGeom>
        </p:spPr>
      </p:pic>
      <p:pic>
        <p:nvPicPr>
          <p:cNvPr id="25" name="Picture 24" descr="TS11_iFreq1_comp1_p1_H3_0.4buffer co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8800" y="18891315"/>
            <a:ext cx="1934510" cy="3124200"/>
          </a:xfrm>
          <a:prstGeom prst="rect">
            <a:avLst/>
          </a:prstGeom>
        </p:spPr>
      </p:pic>
      <p:pic>
        <p:nvPicPr>
          <p:cNvPr id="26" name="Picture 25" descr="TS11_iFreq1_comp1_p1_H3_0.4buffer copy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19043715"/>
            <a:ext cx="1934510" cy="3124200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304800" y="838200"/>
            <a:ext cx="9144000" cy="2762310"/>
            <a:chOff x="304800" y="4019490"/>
            <a:chExt cx="9144000" cy="2762310"/>
          </a:xfrm>
        </p:grpSpPr>
        <p:pic>
          <p:nvPicPr>
            <p:cNvPr id="4" name="Picture 3" descr="FDM_p1_U5_freq3_edited-eps-converted-to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5"/>
                <a:stretch>
                  <a:fillRect/>
                </a:stretch>
              </p:blipFill>
            </mc:Choice>
            <mc:Fallback>
              <p:blipFill>
                <a:blip r:embed="rId6"/>
                <a:stretch>
                  <a:fillRect/>
                </a:stretch>
              </p:blipFill>
            </mc:Fallback>
          </mc:AlternateContent>
          <p:spPr>
            <a:xfrm>
              <a:off x="838200" y="4465260"/>
              <a:ext cx="4524403" cy="2316540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04800" y="401949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/>
                <a:buChar char="•"/>
              </a:pPr>
              <a:r>
                <a:rPr lang="en-US" sz="2000" dirty="0" smtClean="0"/>
                <a:t> </a:t>
              </a:r>
              <a:r>
                <a:rPr lang="en-US" sz="2000" dirty="0" smtClean="0"/>
                <a:t>R</a:t>
              </a:r>
              <a:r>
                <a:rPr lang="en-US" sz="2000" dirty="0" smtClean="0"/>
                <a:t>esolution </a:t>
              </a:r>
              <a:r>
                <a:rPr lang="en-US" sz="2000" dirty="0" smtClean="0"/>
                <a:t>of the final spectrum determined by the simulation final time</a:t>
              </a:r>
              <a:endParaRPr lang="en-US" sz="20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784850" y="4781490"/>
              <a:ext cx="280670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I would like to put an animation here showing visually how a section of the spectrum (maybe one or two peaks) convergence with time.</a:t>
              </a:r>
              <a:endParaRPr lang="en-US" sz="1400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97237" y="3581400"/>
            <a:ext cx="8641963" cy="3276600"/>
            <a:chOff x="197237" y="756937"/>
            <a:chExt cx="8641963" cy="3276600"/>
          </a:xfrm>
        </p:grpSpPr>
        <p:sp>
          <p:nvSpPr>
            <p:cNvPr id="8" name="TextBox 7"/>
            <p:cNvSpPr txBox="1"/>
            <p:nvPr/>
          </p:nvSpPr>
          <p:spPr>
            <a:xfrm>
              <a:off x="197237" y="756937"/>
              <a:ext cx="864196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/>
                <a:buChar char="•"/>
              </a:pPr>
              <a:r>
                <a:rPr lang="en-US" sz="2000" dirty="0" smtClean="0"/>
                <a:t> </a:t>
              </a:r>
              <a:r>
                <a:rPr lang="en-US" sz="2000" dirty="0" smtClean="0"/>
                <a:t>Parameter </a:t>
              </a:r>
              <a:r>
                <a:rPr lang="en-US" sz="2000" dirty="0" smtClean="0"/>
                <a:t>methods, such as Filter </a:t>
              </a:r>
              <a:r>
                <a:rPr lang="en-US" sz="2000" dirty="0" err="1" smtClean="0"/>
                <a:t>Diagonalisation</a:t>
              </a:r>
              <a:r>
                <a:rPr lang="en-US" sz="2000" dirty="0" smtClean="0"/>
                <a:t> Method, achieve better accuracy in a shorter time</a:t>
              </a:r>
              <a:endParaRPr lang="en-US" sz="2000" dirty="0"/>
            </a:p>
          </p:txBody>
        </p:sp>
        <p:pic>
          <p:nvPicPr>
            <p:cNvPr id="13" name="Picture 12" descr="FDM+FDM_H1_p1_U5_freq3-eps-converted-to.pdf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7"/>
                <a:stretch>
                  <a:fillRect/>
                </a:stretch>
              </p:blipFill>
            </mc:Choice>
            <mc:Fallback>
              <p:blipFill>
                <a:blip r:embed="rId8"/>
                <a:stretch>
                  <a:fillRect/>
                </a:stretch>
              </p:blipFill>
            </mc:Fallback>
          </mc:AlternateContent>
          <p:spPr>
            <a:xfrm>
              <a:off x="838200" y="1600200"/>
              <a:ext cx="4752517" cy="2433337"/>
            </a:xfrm>
            <a:prstGeom prst="rect">
              <a:avLst/>
            </a:prstGeom>
          </p:spPr>
        </p:pic>
        <p:pic>
          <p:nvPicPr>
            <p:cNvPr id="30" name="Picture 29" descr="PeakFitting.eps"/>
            <p:cNvPicPr>
              <a:picLocks noChangeAspect="1"/>
            </p:cNvPicPr>
            <p:nvPr/>
          </p:nvPicPr>
          <mc:AlternateContent>
            <mc:Choice xmlns:ma="http://schemas.microsoft.com/office/mac/drawingml/2008/main" Requires="ma">
              <p:blipFill>
                <a:blip r:embed="rId9"/>
                <a:stretch>
                  <a:fillRect/>
                </a:stretch>
              </p:blipFill>
            </mc:Choice>
            <mc:Fallback>
              <p:blipFill>
                <a:blip r:embed="rId10"/>
                <a:stretch>
                  <a:fillRect/>
                </a:stretch>
              </p:blipFill>
            </mc:Fallback>
          </mc:AlternateContent>
          <p:spPr>
            <a:xfrm>
              <a:off x="6111621" y="1687120"/>
              <a:ext cx="1508379" cy="1911303"/>
            </a:xfrm>
            <a:prstGeom prst="rect">
              <a:avLst/>
            </a:prstGeom>
          </p:spPr>
        </p:pic>
      </p:grpSp>
      <p:sp>
        <p:nvSpPr>
          <p:cNvPr id="31" name="TextBox 30"/>
          <p:cNvSpPr txBox="1"/>
          <p:nvPr/>
        </p:nvSpPr>
        <p:spPr>
          <a:xfrm>
            <a:off x="9448800" y="838200"/>
            <a:ext cx="1981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Discuss how accuracy is affected by final time. Mention how </a:t>
            </a:r>
            <a:r>
              <a:rPr lang="en-US" dirty="0" err="1" smtClean="0"/>
              <a:t>parallelisation</a:t>
            </a:r>
            <a:r>
              <a:rPr lang="en-US" dirty="0" smtClean="0"/>
              <a:t> helps achieve this.</a:t>
            </a:r>
          </a:p>
          <a:p>
            <a:endParaRPr lang="en-US" dirty="0" smtClean="0"/>
          </a:p>
          <a:p>
            <a:r>
              <a:rPr lang="en-US" dirty="0" smtClean="0"/>
              <a:t>Discuss FDM improvement – use the fitting of the FFT as (additional) motivation.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Scheme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0"/>
            <a:ext cx="8458200" cy="5287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Scheme </a:t>
            </a:r>
            <a:r>
              <a:rPr lang="en-US" sz="2400" dirty="0" smtClean="0"/>
              <a:t>accuracy converges with mesh size in space as</a:t>
            </a:r>
            <a:r>
              <a:rPr lang="en-US" sz="2400" dirty="0" smtClean="0"/>
              <a:t> 2</a:t>
            </a:r>
            <a:r>
              <a:rPr lang="en-US" sz="2400" dirty="0" smtClean="0"/>
              <a:t>(p+1</a:t>
            </a:r>
            <a:r>
              <a:rPr lang="en-US" sz="2400" dirty="0" smtClean="0"/>
              <a:t>)</a:t>
            </a:r>
            <a:r>
              <a:rPr lang="en-US" sz="2400" dirty="0" smtClean="0"/>
              <a:t>,</a:t>
            </a:r>
            <a:r>
              <a:rPr lang="en-US" sz="2400" dirty="0" smtClean="0"/>
              <a:t> </a:t>
            </a:r>
            <a:r>
              <a:rPr lang="en-US" sz="2400" dirty="0" smtClean="0"/>
              <a:t>as expected from the dispersion error.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</p:txBody>
      </p:sp>
      <p:pic>
        <p:nvPicPr>
          <p:cNvPr id="4" name="Picture 3" descr="convPlotP1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38200" y="1905000"/>
            <a:ext cx="7530250" cy="373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-1905000" y="1219200"/>
            <a:ext cx="1600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Hopefully there will be more results for this section before the conference.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Obtaining Mode Shapes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19399" y="1458913"/>
            <a:ext cx="2613025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266247" y="1447800"/>
            <a:ext cx="2619375" cy="133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27337" y="2921000"/>
            <a:ext cx="2605087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277359" y="2921000"/>
            <a:ext cx="2608263" cy="131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427337" y="4383088"/>
            <a:ext cx="2619375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/>
          <a:stretch>
            <a:fillRect/>
          </a:stretch>
        </p:blipFill>
        <p:spPr bwMode="auto">
          <a:xfrm>
            <a:off x="3313873" y="4383088"/>
            <a:ext cx="2605087" cy="132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3110" t="22378" r="9558" b="25969"/>
          <a:stretch/>
        </p:blipFill>
        <p:spPr>
          <a:xfrm>
            <a:off x="6176335" y="1460525"/>
            <a:ext cx="2631302" cy="13176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3110" t="22531" r="9443" b="26122"/>
          <a:stretch/>
        </p:blipFill>
        <p:spPr>
          <a:xfrm>
            <a:off x="6176335" y="2921000"/>
            <a:ext cx="2650886" cy="1317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12995" t="22378" r="9443" b="25816"/>
          <a:stretch/>
        </p:blipFill>
        <p:spPr>
          <a:xfrm>
            <a:off x="6186121" y="4383088"/>
            <a:ext cx="2631314" cy="1317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2741834" y="5867400"/>
            <a:ext cx="6097366" cy="917607"/>
          </a:xfrm>
          <a:prstGeom prst="rect">
            <a:avLst/>
          </a:prstGeom>
          <a:ln>
            <a:noFill/>
          </a:ln>
        </p:spPr>
      </p:pic>
      <p:sp>
        <p:nvSpPr>
          <p:cNvPr id="19" name="TextBox 18"/>
          <p:cNvSpPr txBox="1"/>
          <p:nvPr/>
        </p:nvSpPr>
        <p:spPr>
          <a:xfrm>
            <a:off x="457200" y="914400"/>
            <a:ext cx="83803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Mode shapes can be obtained by running the time domain solver with a built in DFT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</a:p>
          <a:p>
            <a:pPr lvl="1"/>
            <a:r>
              <a:rPr lang="en-US" dirty="0" smtClean="0"/>
              <a:t>Method for obtaining resonant frequencies, quality factors and mode shapes.</a:t>
            </a:r>
          </a:p>
          <a:p>
            <a:pPr lvl="1"/>
            <a:r>
              <a:rPr lang="en-US" dirty="0" smtClean="0"/>
              <a:t>Dispersive media implementation</a:t>
            </a:r>
          </a:p>
          <a:p>
            <a:pPr lvl="1"/>
            <a:r>
              <a:rPr lang="en-US" dirty="0" smtClean="0"/>
              <a:t>Validation against analytical for a simple test case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Future Work and Objectives</a:t>
            </a:r>
          </a:p>
          <a:p>
            <a:pPr lvl="1"/>
            <a:r>
              <a:rPr lang="en-US" dirty="0" smtClean="0"/>
              <a:t>Simulation of a real 3D dispersive cavities</a:t>
            </a:r>
          </a:p>
          <a:p>
            <a:pPr lvl="1"/>
            <a:r>
              <a:rPr lang="en-US" dirty="0" smtClean="0"/>
              <a:t>Study effect boundary representation with </a:t>
            </a:r>
            <a:r>
              <a:rPr lang="en-US" dirty="0" err="1" smtClean="0"/>
              <a:t>Nurb</a:t>
            </a:r>
            <a:r>
              <a:rPr lang="en-US" dirty="0" smtClean="0"/>
              <a:t>-Enhanced Finite Element Method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9037"/>
            <a:ext cx="8229600" cy="5287963"/>
          </a:xfrm>
        </p:spPr>
        <p:txBody>
          <a:bodyPr>
            <a:normAutofit/>
          </a:bodyPr>
          <a:lstStyle/>
          <a:p>
            <a:pPr lvl="1"/>
            <a:r>
              <a:rPr lang="en-US" dirty="0" smtClean="0">
                <a:solidFill>
                  <a:schemeClr val="tx2"/>
                </a:solidFill>
              </a:rPr>
              <a:t>Motivation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Governing Equations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Numerical Method</a:t>
            </a:r>
          </a:p>
          <a:p>
            <a:pPr lvl="1"/>
            <a:r>
              <a:rPr lang="en-US" dirty="0" err="1" smtClean="0">
                <a:solidFill>
                  <a:schemeClr val="tx2"/>
                </a:solidFill>
              </a:rPr>
              <a:t>Parallelisation</a:t>
            </a:r>
            <a:endParaRPr lang="en-US" dirty="0" smtClean="0">
              <a:solidFill>
                <a:schemeClr val="tx2"/>
              </a:solidFill>
            </a:endParaRP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Dispersive Materials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Obtaining Resonant Frequencies &amp; Mode Shapes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Numerical Examples</a:t>
            </a:r>
          </a:p>
          <a:p>
            <a:pPr lvl="1"/>
            <a:r>
              <a:rPr lang="en-US" dirty="0" smtClean="0">
                <a:solidFill>
                  <a:schemeClr val="tx2"/>
                </a:solidFill>
              </a:rPr>
              <a:t>Conclusion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057400"/>
            <a:ext cx="4876800" cy="3839066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Uses in:</a:t>
            </a:r>
          </a:p>
          <a:p>
            <a:pPr lvl="1"/>
            <a:r>
              <a:rPr lang="en-US" dirty="0" err="1" smtClean="0"/>
              <a:t>Nanocavity</a:t>
            </a:r>
            <a:r>
              <a:rPr lang="en-US" dirty="0" smtClean="0"/>
              <a:t> lasers on optical integrated circuits</a:t>
            </a:r>
          </a:p>
          <a:p>
            <a:pPr lvl="1"/>
            <a:r>
              <a:rPr lang="en-US" dirty="0" smtClean="0"/>
              <a:t>Highly selective add-drop wavelength filters</a:t>
            </a:r>
          </a:p>
          <a:p>
            <a:pPr lvl="1"/>
            <a:r>
              <a:rPr lang="en-US" dirty="0" smtClean="0"/>
              <a:t>Optical memory</a:t>
            </a:r>
          </a:p>
          <a:p>
            <a:pPr lvl="1"/>
            <a:r>
              <a:rPr lang="en-US" dirty="0" smtClean="0"/>
              <a:t>Optoelectronic biological sensing</a:t>
            </a:r>
          </a:p>
          <a:p>
            <a:endParaRPr lang="en-US" dirty="0" smtClean="0"/>
          </a:p>
          <a:p>
            <a:r>
              <a:rPr lang="en-US" dirty="0" smtClean="0"/>
              <a:t>Interesting due to:</a:t>
            </a:r>
          </a:p>
          <a:p>
            <a:pPr lvl="1"/>
            <a:r>
              <a:rPr lang="en-US" dirty="0" smtClean="0"/>
              <a:t>Small scale</a:t>
            </a:r>
          </a:p>
          <a:p>
            <a:pPr lvl="1"/>
            <a:r>
              <a:rPr lang="en-US" dirty="0" smtClean="0"/>
              <a:t>High quality factors</a:t>
            </a:r>
          </a:p>
          <a:p>
            <a:pPr lvl="1"/>
            <a:r>
              <a:rPr lang="en-US" dirty="0" smtClean="0"/>
              <a:t>Well defined resonant frequencies</a:t>
            </a:r>
          </a:p>
          <a:p>
            <a:pPr lvl="1"/>
            <a:r>
              <a:rPr lang="en-US" dirty="0" smtClean="0"/>
              <a:t>Large Free Spectral Range</a:t>
            </a:r>
          </a:p>
          <a:p>
            <a:endParaRPr lang="en-US" dirty="0" smtClean="0"/>
          </a:p>
        </p:txBody>
      </p:sp>
      <p:pic>
        <p:nvPicPr>
          <p:cNvPr id="7" name="Picture 6" descr="The Ones to Watch-Nanolasers Are-Breaking-New Ground-and Fast-cropp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2287097"/>
            <a:ext cx="2057400" cy="3839066"/>
          </a:xfrm>
          <a:prstGeom prst="rect">
            <a:avLst/>
          </a:prstGeom>
        </p:spPr>
      </p:pic>
      <p:pic>
        <p:nvPicPr>
          <p:cNvPr id="8" name="Picture 7" descr="Lasing in metal-insulator-metal sub-wavelength plasmonic waveguides-cropp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017" y="5181600"/>
            <a:ext cx="2003383" cy="1344613"/>
          </a:xfrm>
          <a:prstGeom prst="rect">
            <a:avLst/>
          </a:prstGeom>
        </p:spPr>
      </p:pic>
      <p:pic>
        <p:nvPicPr>
          <p:cNvPr id="4" name="Picture 3" descr="MicroToroidalSensor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977900"/>
            <a:ext cx="2552700" cy="1689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3400" y="516235"/>
            <a:ext cx="46482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1F497D"/>
                </a:solidFill>
              </a:rPr>
              <a:t>An optical resonator is a cavity which can confine light spatially at its resonant frequencies.</a:t>
            </a:r>
            <a:endParaRPr lang="en-US" sz="2400" dirty="0">
              <a:solidFill>
                <a:srgbClr val="1F497D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6105436"/>
            <a:ext cx="48768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[1] Science 10 August 2007: Vol. 317 no. 5839 pp. 783-787 </a:t>
            </a:r>
          </a:p>
          <a:p>
            <a:r>
              <a:rPr lang="en-US" sz="1100" dirty="0" smtClean="0"/>
              <a:t>[2] </a:t>
            </a:r>
            <a:r>
              <a:rPr lang="en-US" sz="1100" i="1" dirty="0" err="1" smtClean="0"/>
              <a:t>Nanophotonics</a:t>
            </a:r>
            <a:r>
              <a:rPr lang="en-US" sz="1100" i="1" dirty="0" smtClean="0"/>
              <a:t>, vol. 1, no. 1, pp. 23--29, Jan. 2012</a:t>
            </a:r>
            <a:endParaRPr lang="en-US" sz="1100" dirty="0" smtClean="0"/>
          </a:p>
          <a:p>
            <a:r>
              <a:rPr lang="en-US" sz="1100" dirty="0" smtClean="0"/>
              <a:t>[3] Optics Express, Vol. 17, Issue 13, pp. 11107-11112 (2009) </a:t>
            </a:r>
            <a:endParaRPr 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8091175" y="914400"/>
            <a:ext cx="34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[1]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8686800" y="2209800"/>
            <a:ext cx="34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[2]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5391263" y="4843790"/>
            <a:ext cx="34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[3]</a:t>
            </a:r>
            <a:endParaRPr 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Governing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8201"/>
            <a:ext cx="8229600" cy="3200399"/>
          </a:xfrm>
        </p:spPr>
        <p:txBody>
          <a:bodyPr>
            <a:normAutofit fontScale="62500" lnSpcReduction="20000"/>
          </a:bodyPr>
          <a:lstStyle/>
          <a:p>
            <a:r>
              <a:rPr lang="en-US" sz="2400" dirty="0" err="1" smtClean="0"/>
              <a:t>Nanoresonators</a:t>
            </a:r>
            <a:r>
              <a:rPr lang="en-US" sz="2400" dirty="0" smtClean="0"/>
              <a:t> are well modeled by Maxwell’s equations of classical </a:t>
            </a:r>
            <a:r>
              <a:rPr lang="en-US" sz="2400" dirty="0" err="1" smtClean="0"/>
              <a:t>electromagnetics</a:t>
            </a:r>
            <a:r>
              <a:rPr lang="en-US" sz="2400" dirty="0" smtClean="0"/>
              <a:t>, which can be written in conservation </a:t>
            </a:r>
            <a:r>
              <a:rPr lang="en-US" sz="2400" dirty="0" smtClean="0"/>
              <a:t>form </a:t>
            </a:r>
            <a:r>
              <a:rPr lang="en-US" sz="2400" dirty="0" smtClean="0"/>
              <a:t>as: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 smtClean="0"/>
          </a:p>
          <a:p>
            <a:r>
              <a:rPr lang="en-US" sz="2400" dirty="0" smtClean="0"/>
              <a:t>Dispersion in the material can be accounted in the frequency domain by a </a:t>
            </a:r>
            <a:r>
              <a:rPr lang="en-US" sz="2400" dirty="0" err="1" smtClean="0"/>
              <a:t>polarisation</a:t>
            </a:r>
            <a:r>
              <a:rPr lang="en-US" sz="2400" dirty="0" smtClean="0"/>
              <a:t> vector: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And in the time domain this leads to an coupled ODE, the resulting system of equations is: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pic>
        <p:nvPicPr>
          <p:cNvPr id="7" name="Picture 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124200" y="2894300"/>
            <a:ext cx="2057400" cy="610900"/>
          </a:xfrm>
          <a:prstGeom prst="rect">
            <a:avLst/>
          </a:prstGeom>
        </p:spPr>
      </p:pic>
      <p:pic>
        <p:nvPicPr>
          <p:cNvPr id="15" name="Picture 14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4274801" y="12452715"/>
            <a:ext cx="4876800" cy="1239472"/>
          </a:xfrm>
          <a:prstGeom prst="rect">
            <a:avLst/>
          </a:prstGeom>
        </p:spPr>
      </p:pic>
      <p:pic>
        <p:nvPicPr>
          <p:cNvPr id="16" name="Picture 15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14427201" y="12605115"/>
            <a:ext cx="4876800" cy="1239472"/>
          </a:xfrm>
          <a:prstGeom prst="rect">
            <a:avLst/>
          </a:prstGeom>
        </p:spPr>
      </p:pic>
      <p:pic>
        <p:nvPicPr>
          <p:cNvPr id="17" name="Picture 16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2847832" y="1497922"/>
            <a:ext cx="3400568" cy="86427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448800" y="609600"/>
            <a:ext cx="3352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Mention that a dispersive material has </a:t>
            </a:r>
            <a:r>
              <a:rPr lang="en-US" dirty="0" err="1" smtClean="0"/>
              <a:t>maerial</a:t>
            </a:r>
            <a:r>
              <a:rPr lang="en-US" dirty="0" smtClean="0"/>
              <a:t> parameters which depend on frequency, mention how in the frequency domain this is trivial. Say what the </a:t>
            </a:r>
            <a:r>
              <a:rPr lang="en-US" dirty="0" err="1" smtClean="0"/>
              <a:t>polarisation</a:t>
            </a:r>
            <a:r>
              <a:rPr lang="en-US" dirty="0" smtClean="0"/>
              <a:t> vector is, (very, very briefly) how it arises from material finite response time, is obtained directly from the </a:t>
            </a:r>
            <a:r>
              <a:rPr lang="en-US" dirty="0" err="1" smtClean="0"/>
              <a:t>drude</a:t>
            </a:r>
            <a:r>
              <a:rPr lang="en-US" dirty="0" smtClean="0"/>
              <a:t> model and outline the meaning of quantities omega and gamma (briefly).  Mention how a transform to time domain results in a coupled ODE and show the final resulting total system.</a:t>
            </a:r>
            <a:endParaRPr lang="en-US" dirty="0"/>
          </a:p>
        </p:txBody>
      </p:sp>
      <p:pic>
        <p:nvPicPr>
          <p:cNvPr id="20" name="Picture 19" descr="MaxwellEquationConstants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" y="4343400"/>
            <a:ext cx="7888224" cy="2066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Discontinuous </a:t>
            </a:r>
            <a:r>
              <a:rPr lang="en-US" dirty="0" err="1" smtClean="0"/>
              <a:t>Galerkin</a:t>
            </a:r>
            <a:r>
              <a:rPr lang="en-US" dirty="0" smtClean="0"/>
              <a:t> Method</a:t>
            </a:r>
            <a:endParaRPr lang="en-US" dirty="0"/>
          </a:p>
        </p:txBody>
      </p:sp>
      <p:pic>
        <p:nvPicPr>
          <p:cNvPr id="4" name="Picture 3" descr="Screen Shot 2015-03-10 at  10 Mar  10.18.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794000"/>
            <a:ext cx="8026400" cy="101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1" y="926068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Multiply </a:t>
            </a:r>
            <a:r>
              <a:rPr lang="en-US" dirty="0" smtClean="0"/>
              <a:t>by a test function and </a:t>
            </a:r>
            <a:r>
              <a:rPr lang="en-US" dirty="0" smtClean="0"/>
              <a:t>integrate </a:t>
            </a:r>
            <a:r>
              <a:rPr lang="en-US" dirty="0" smtClean="0"/>
              <a:t>by parts twice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57200" y="2373868"/>
            <a:ext cx="8229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Use a </a:t>
            </a:r>
            <a:r>
              <a:rPr lang="en-US" dirty="0" smtClean="0"/>
              <a:t>flux splitting technique</a:t>
            </a:r>
            <a:r>
              <a:rPr lang="en-US" dirty="0" smtClean="0"/>
              <a:t> and choose </a:t>
            </a:r>
            <a:r>
              <a:rPr lang="en-US" dirty="0" smtClean="0"/>
              <a:t>an upwind numerical flux</a:t>
            </a:r>
          </a:p>
        </p:txBody>
      </p:sp>
      <p:pic>
        <p:nvPicPr>
          <p:cNvPr id="14" name="Picture 13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457200" y="1524000"/>
            <a:ext cx="7848600" cy="59484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7658" y="4876800"/>
            <a:ext cx="8517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Choose </a:t>
            </a:r>
            <a:r>
              <a:rPr lang="en-US" dirty="0" err="1" smtClean="0"/>
              <a:t>Galerkin</a:t>
            </a:r>
            <a:r>
              <a:rPr lang="en-US" dirty="0" smtClean="0"/>
              <a:t> test functions </a:t>
            </a:r>
            <a:r>
              <a:rPr lang="en-US" b="1" dirty="0" smtClean="0"/>
              <a:t>W</a:t>
            </a:r>
            <a:r>
              <a:rPr lang="en-US" dirty="0" smtClean="0"/>
              <a:t> to be the same as the </a:t>
            </a:r>
            <a:r>
              <a:rPr lang="en-US" dirty="0" smtClean="0"/>
              <a:t>shape functions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381000" y="3925669"/>
            <a:ext cx="82295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Discreitse</a:t>
            </a:r>
            <a:r>
              <a:rPr lang="en-US" dirty="0" smtClean="0"/>
              <a:t> domain with an </a:t>
            </a:r>
            <a:r>
              <a:rPr lang="en-US" dirty="0" smtClean="0"/>
              <a:t>unstructured mesh and </a:t>
            </a:r>
            <a:r>
              <a:rPr lang="en-US" dirty="0" smtClean="0"/>
              <a:t>approximate </a:t>
            </a:r>
            <a:r>
              <a:rPr lang="en-US" dirty="0" smtClean="0"/>
              <a:t>the solution on each element as a sum </a:t>
            </a:r>
            <a:r>
              <a:rPr lang="en-US" dirty="0" smtClean="0"/>
              <a:t>of </a:t>
            </a:r>
            <a:r>
              <a:rPr lang="en-US" dirty="0" smtClean="0"/>
              <a:t>high-order, piecewise </a:t>
            </a:r>
            <a:r>
              <a:rPr lang="en-US" dirty="0" smtClean="0"/>
              <a:t>polynomial</a:t>
            </a:r>
            <a:r>
              <a:rPr lang="en-US" dirty="0" smtClean="0"/>
              <a:t> </a:t>
            </a:r>
            <a:r>
              <a:rPr lang="en-US" dirty="0" smtClean="0"/>
              <a:t>shape </a:t>
            </a:r>
            <a:r>
              <a:rPr lang="en-US" dirty="0" smtClean="0"/>
              <a:t>functions.</a:t>
            </a:r>
          </a:p>
        </p:txBody>
      </p:sp>
      <p:pic>
        <p:nvPicPr>
          <p:cNvPr id="25" name="Picture 24" descr="Screen Shot 2015-03-10 at  10 Mar  10.20.03.png"/>
          <p:cNvPicPr>
            <a:picLocks noChangeAspect="1"/>
          </p:cNvPicPr>
          <p:nvPr/>
        </p:nvPicPr>
        <p:blipFill>
          <a:blip r:embed="rId6"/>
          <a:srcRect t="20248" b="11249"/>
          <a:stretch>
            <a:fillRect/>
          </a:stretch>
        </p:blipFill>
        <p:spPr>
          <a:xfrm>
            <a:off x="3733800" y="5486400"/>
            <a:ext cx="2120900" cy="548101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381000" y="5512769"/>
            <a:ext cx="7543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smtClean="0"/>
              <a:t>Resulting system</a:t>
            </a:r>
            <a:r>
              <a:rPr lang="en-US" dirty="0" smtClean="0"/>
              <a:t> in matrix form</a:t>
            </a:r>
            <a:r>
              <a:rPr lang="en-US" dirty="0" smtClean="0"/>
              <a:t> </a:t>
            </a:r>
            <a:r>
              <a:rPr lang="en-US" dirty="0" smtClean="0"/>
              <a:t>:</a:t>
            </a:r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Discontinuous </a:t>
            </a:r>
            <a:r>
              <a:rPr lang="en-US" dirty="0" err="1" smtClean="0"/>
              <a:t>Galerkin</a:t>
            </a:r>
            <a:r>
              <a:rPr lang="en-US" dirty="0" smtClean="0"/>
              <a:t> Method</a:t>
            </a:r>
            <a:endParaRPr lang="en-US" dirty="0"/>
          </a:p>
        </p:txBody>
      </p:sp>
      <p:pic>
        <p:nvPicPr>
          <p:cNvPr id="5" name="Picture 4" descr="PartitionedCircleDGMesh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17717"/>
              <a:stretch>
                <a:fillRect/>
              </a:stretch>
            </p:blipFill>
          </mc:Choice>
          <mc:Fallback>
            <p:blipFill>
              <a:blip r:embed="rId3"/>
              <a:srcRect l="17717"/>
              <a:stretch>
                <a:fillRect/>
              </a:stretch>
            </p:blipFill>
          </mc:Fallback>
        </mc:AlternateContent>
        <p:spPr>
          <a:xfrm>
            <a:off x="5867400" y="1074182"/>
            <a:ext cx="3085099" cy="2812018"/>
          </a:xfrm>
          <a:prstGeom prst="rect">
            <a:avLst/>
          </a:prstGeom>
        </p:spPr>
      </p:pic>
      <p:pic>
        <p:nvPicPr>
          <p:cNvPr id="6" name="Picture 5" descr="Element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4240607"/>
            <a:ext cx="3581400" cy="261739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1901" y="1143000"/>
            <a:ext cx="5928899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Unstructured </a:t>
            </a:r>
            <a:r>
              <a:rPr lang="en-US" sz="2000" dirty="0" smtClean="0"/>
              <a:t>mesh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Integrate in time using RK4 method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Block diagonal system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Nodal formulation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High-order</a:t>
            </a:r>
            <a:r>
              <a:rPr lang="en-US" sz="2000" dirty="0" smtClean="0"/>
              <a:t> shape functions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Discontinuous between elements</a:t>
            </a:r>
            <a:endParaRPr lang="en-US" sz="2000" dirty="0" smtClean="0"/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Polynomial approximation of domain boundary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Explicit time marching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Integration on gauss points using </a:t>
            </a:r>
            <a:r>
              <a:rPr lang="en-US" sz="2000" dirty="0" smtClean="0"/>
              <a:t>a reference element</a:t>
            </a:r>
          </a:p>
          <a:p>
            <a:pPr>
              <a:spcAft>
                <a:spcPts val="1800"/>
              </a:spcAft>
              <a:buFont typeface="Arial"/>
              <a:buChar char="•"/>
            </a:pPr>
            <a:r>
              <a:rPr lang="en-US" sz="2000" dirty="0" smtClean="0"/>
              <a:t> Relatively easily </a:t>
            </a:r>
            <a:r>
              <a:rPr lang="en-US" sz="2000" dirty="0" err="1" smtClean="0"/>
              <a:t>parallelised</a:t>
            </a:r>
            <a:r>
              <a:rPr lang="en-US" sz="2000" dirty="0" smtClean="0"/>
              <a:t> 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Parallelisation</a:t>
            </a:r>
            <a:endParaRPr lang="en-US" dirty="0"/>
          </a:p>
        </p:txBody>
      </p:sp>
      <p:pic>
        <p:nvPicPr>
          <p:cNvPr id="13" name="Picture 12" descr="UnpartitionedCircle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rcRect l="15186" r="13920" b="6749"/>
              <a:stretch>
                <a:fillRect/>
              </a:stretch>
            </p:blipFill>
          </mc:Choice>
          <mc:Fallback>
            <p:blipFill>
              <a:blip r:embed="rId4"/>
              <a:srcRect l="15186" r="13920" b="6749"/>
              <a:stretch>
                <a:fillRect/>
              </a:stretch>
            </p:blipFill>
          </mc:Fallback>
        </mc:AlternateContent>
        <p:spPr>
          <a:xfrm>
            <a:off x="439240" y="4267200"/>
            <a:ext cx="2209800" cy="2180034"/>
          </a:xfrm>
          <a:prstGeom prst="rect">
            <a:avLst/>
          </a:prstGeom>
        </p:spPr>
      </p:pic>
      <p:pic>
        <p:nvPicPr>
          <p:cNvPr id="8" name="Picture 7" descr="PartitionedCircleCG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rcRect l="17717" b="10124"/>
              <a:stretch>
                <a:fillRect/>
              </a:stretch>
            </p:blipFill>
          </mc:Choice>
          <mc:Fallback>
            <p:blipFill>
              <a:blip r:embed="rId6"/>
              <a:srcRect l="17717" b="10124"/>
              <a:stretch>
                <a:fillRect/>
              </a:stretch>
            </p:blipFill>
          </mc:Fallback>
        </mc:AlternateContent>
        <p:spPr>
          <a:xfrm>
            <a:off x="3639639" y="4357060"/>
            <a:ext cx="2578423" cy="2112388"/>
          </a:xfrm>
          <a:prstGeom prst="rect">
            <a:avLst/>
          </a:prstGeom>
        </p:spPr>
      </p:pic>
      <p:pic>
        <p:nvPicPr>
          <p:cNvPr id="9" name="Picture 8" descr="PartitionedCircleCG.red.gi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639" y="4357059"/>
            <a:ext cx="1922961" cy="209017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6078039" y="5105400"/>
            <a:ext cx="541866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ight Arrow 11"/>
          <p:cNvSpPr/>
          <p:nvPr/>
        </p:nvSpPr>
        <p:spPr>
          <a:xfrm>
            <a:off x="2877639" y="5105400"/>
            <a:ext cx="541866" cy="5334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9601200" y="117692"/>
            <a:ext cx="51054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Mention (very briefly) that we’ll see later that long times are necessary – justify the need for </a:t>
            </a:r>
            <a:r>
              <a:rPr lang="en-US" dirty="0" err="1" smtClean="0"/>
              <a:t>Parallelisation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Bottom Left:</a:t>
            </a:r>
          </a:p>
          <a:p>
            <a:r>
              <a:rPr lang="en-US" dirty="0" smtClean="0"/>
              <a:t>Talk about the issues of element ordering (contribution to face integral from gauss points need to be summed in the correct order so that numerical flux contributions are equal).</a:t>
            </a:r>
          </a:p>
          <a:p>
            <a:endParaRPr lang="en-US" dirty="0" smtClean="0"/>
          </a:p>
          <a:p>
            <a:r>
              <a:rPr lang="en-US" dirty="0" smtClean="0"/>
              <a:t>Bottom Right:</a:t>
            </a:r>
          </a:p>
          <a:p>
            <a:r>
              <a:rPr lang="en-US" dirty="0" smtClean="0"/>
              <a:t>briefly mention the partitioning of X and T – and how data node coordinates are used and reordered to calculate faces integrals.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09600" y="1752600"/>
            <a:ext cx="7924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Create an initial partitioning between processors, based on node number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Read information on allocated elements and determine neighboring elements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Parmetis</a:t>
            </a:r>
            <a:r>
              <a:rPr lang="en-US" dirty="0" smtClean="0"/>
              <a:t> library to </a:t>
            </a:r>
            <a:r>
              <a:rPr lang="en-US" dirty="0" err="1" smtClean="0"/>
              <a:t>minimise</a:t>
            </a:r>
            <a:r>
              <a:rPr lang="en-US" dirty="0" smtClean="0"/>
              <a:t> the number of external faces in each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Exchange shared-face information with other processors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Determine data partition of elements, local element numbering and communication pathways for each processor.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Advance solution in each domain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Communicate the solution values for boundary elements at each </a:t>
            </a:r>
            <a:r>
              <a:rPr lang="en-US" dirty="0" err="1" smtClean="0"/>
              <a:t>timestep</a:t>
            </a:r>
            <a:endParaRPr lang="en-US" dirty="0" smtClean="0"/>
          </a:p>
        </p:txBody>
      </p:sp>
      <p:sp>
        <p:nvSpPr>
          <p:cNvPr id="29" name="TextBox 28"/>
          <p:cNvSpPr txBox="1"/>
          <p:nvPr/>
        </p:nvSpPr>
        <p:spPr>
          <a:xfrm>
            <a:off x="609600" y="838200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1F497D"/>
                </a:solidFill>
              </a:rPr>
              <a:t>Elements are</a:t>
            </a:r>
            <a:r>
              <a:rPr lang="en-US" b="1" dirty="0" smtClean="0">
                <a:solidFill>
                  <a:srgbClr val="1F497D"/>
                </a:solidFill>
              </a:rPr>
              <a:t> connected </a:t>
            </a:r>
            <a:r>
              <a:rPr lang="en-US" b="1" dirty="0" smtClean="0">
                <a:solidFill>
                  <a:srgbClr val="1F497D"/>
                </a:solidFill>
              </a:rPr>
              <a:t>by boundary integral</a:t>
            </a:r>
            <a:r>
              <a:rPr lang="en-US" b="1" dirty="0" smtClean="0">
                <a:solidFill>
                  <a:srgbClr val="1F497D"/>
                </a:solidFill>
              </a:rPr>
              <a:t> only so </a:t>
            </a:r>
            <a:r>
              <a:rPr lang="en-US" b="1" dirty="0" smtClean="0">
                <a:solidFill>
                  <a:srgbClr val="1F497D"/>
                </a:solidFill>
              </a:rPr>
              <a:t>elements can be </a:t>
            </a:r>
            <a:r>
              <a:rPr lang="en-US" b="1" dirty="0" smtClean="0">
                <a:solidFill>
                  <a:srgbClr val="1F497D"/>
                </a:solidFill>
              </a:rPr>
              <a:t>divide</a:t>
            </a:r>
            <a:r>
              <a:rPr lang="en-US" b="1" dirty="0" smtClean="0">
                <a:solidFill>
                  <a:srgbClr val="1F497D"/>
                </a:solidFill>
              </a:rPr>
              <a:t>d </a:t>
            </a:r>
            <a:r>
              <a:rPr lang="en-US" b="1" dirty="0" smtClean="0">
                <a:solidFill>
                  <a:srgbClr val="1F497D"/>
                </a:solidFill>
              </a:rPr>
              <a:t>between </a:t>
            </a:r>
            <a:r>
              <a:rPr lang="en-US" b="1" dirty="0" smtClean="0">
                <a:solidFill>
                  <a:srgbClr val="1F497D"/>
                </a:solidFill>
              </a:rPr>
              <a:t>multiple processors </a:t>
            </a:r>
            <a:r>
              <a:rPr lang="en-US" b="1" dirty="0" smtClean="0">
                <a:solidFill>
                  <a:srgbClr val="1F497D"/>
                </a:solidFill>
              </a:rPr>
              <a:t>and </a:t>
            </a:r>
            <a:r>
              <a:rPr lang="en-US" b="1" dirty="0" smtClean="0">
                <a:solidFill>
                  <a:srgbClr val="1F497D"/>
                </a:solidFill>
              </a:rPr>
              <a:t>solution values </a:t>
            </a:r>
            <a:r>
              <a:rPr lang="en-US" b="1" dirty="0" smtClean="0">
                <a:solidFill>
                  <a:srgbClr val="1F497D"/>
                </a:solidFill>
              </a:rPr>
              <a:t>communicated </a:t>
            </a:r>
            <a:r>
              <a:rPr lang="en-US" b="1" dirty="0" smtClean="0">
                <a:solidFill>
                  <a:srgbClr val="1F497D"/>
                </a:solidFill>
              </a:rPr>
              <a:t>at</a:t>
            </a:r>
            <a:r>
              <a:rPr lang="en-US" b="1" dirty="0" smtClean="0">
                <a:solidFill>
                  <a:srgbClr val="1F497D"/>
                </a:solidFill>
              </a:rPr>
              <a:t> each time </a:t>
            </a:r>
            <a:r>
              <a:rPr lang="en-US" b="1" dirty="0" smtClean="0">
                <a:solidFill>
                  <a:srgbClr val="1F497D"/>
                </a:solidFill>
              </a:rPr>
              <a:t>step.</a:t>
            </a:r>
          </a:p>
          <a:p>
            <a:endParaRPr lang="en-US" dirty="0">
              <a:solidFill>
                <a:srgbClr val="1F497D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Parallisation</a:t>
            </a:r>
            <a:r>
              <a:rPr lang="en-US" dirty="0" smtClean="0"/>
              <a:t> Challenges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33400" y="838200"/>
            <a:ext cx="3981639" cy="3175000"/>
            <a:chOff x="4888873" y="4191000"/>
            <a:chExt cx="3981639" cy="3175000"/>
          </a:xfrm>
        </p:grpSpPr>
        <p:pic>
          <p:nvPicPr>
            <p:cNvPr id="6" name="Picture 5" descr="Processors.png"/>
            <p:cNvPicPr>
              <a:picLocks noChangeAspect="1"/>
            </p:cNvPicPr>
            <p:nvPr/>
          </p:nvPicPr>
          <p:blipFill>
            <a:blip r:embed="rId2"/>
            <a:srcRect l="54954"/>
            <a:stretch>
              <a:fillRect/>
            </a:stretch>
          </p:blipFill>
          <p:spPr>
            <a:xfrm>
              <a:off x="4888873" y="4419600"/>
              <a:ext cx="3981639" cy="2946400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965073" y="4191000"/>
              <a:ext cx="38982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Gauss point summation order</a:t>
              </a:r>
              <a:endParaRPr lang="en-US" sz="2400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05358" y="3962400"/>
            <a:ext cx="4119042" cy="3200400"/>
            <a:chOff x="4724400" y="4267200"/>
            <a:chExt cx="4119042" cy="3200400"/>
          </a:xfrm>
        </p:grpSpPr>
        <p:pic>
          <p:nvPicPr>
            <p:cNvPr id="4" name="Picture 3" descr="Processors.png"/>
            <p:cNvPicPr>
              <a:picLocks noChangeAspect="1"/>
            </p:cNvPicPr>
            <p:nvPr/>
          </p:nvPicPr>
          <p:blipFill>
            <a:blip r:embed="rId2"/>
            <a:srcRect r="54954"/>
            <a:stretch>
              <a:fillRect/>
            </a:stretch>
          </p:blipFill>
          <p:spPr>
            <a:xfrm>
              <a:off x="4724400" y="4419600"/>
              <a:ext cx="4119042" cy="304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728642" y="4267200"/>
              <a:ext cx="30763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Local node information</a:t>
              </a:r>
              <a:endParaRPr lang="en-US" sz="24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743639" y="1371600"/>
            <a:ext cx="417176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 Face integral</a:t>
            </a:r>
            <a:r>
              <a:rPr lang="en-US" b="1" i="1" dirty="0" smtClean="0"/>
              <a:t> must </a:t>
            </a:r>
            <a:r>
              <a:rPr lang="en-US" dirty="0" smtClean="0"/>
              <a:t>be calculated in the same direction on both processors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 A + B ≠ B + A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 Integration direction is fixed  by assigning an element on a boundary face with respect to which the direction is taken.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00600" y="4818727"/>
            <a:ext cx="388620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 Nodal coordinates </a:t>
            </a:r>
            <a:r>
              <a:rPr lang="en-US" dirty="0" smtClean="0"/>
              <a:t>and </a:t>
            </a:r>
            <a:r>
              <a:rPr lang="en-US" dirty="0" err="1" smtClean="0"/>
              <a:t>connectivities</a:t>
            </a:r>
            <a:r>
              <a:rPr lang="en-US" dirty="0" smtClean="0"/>
              <a:t> exist only for local elements.</a:t>
            </a:r>
          </a:p>
          <a:p>
            <a:pPr>
              <a:spcAft>
                <a:spcPts val="600"/>
              </a:spcAft>
              <a:buFont typeface="Arial"/>
              <a:buChar char="•"/>
            </a:pPr>
            <a:r>
              <a:rPr lang="en-US" dirty="0" smtClean="0"/>
              <a:t> Nodal coordinates of non-local elements obtained by re-ordering local elements.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Dispersive Material Example</a:t>
            </a:r>
            <a:endParaRPr lang="en-US" dirty="0"/>
          </a:p>
        </p:txBody>
      </p:sp>
      <p:pic>
        <p:nvPicPr>
          <p:cNvPr id="11" name="Picture 10" descr="L2vsH_TE_edited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3324" r="7203" b="1080"/>
              <a:stretch>
                <a:fillRect/>
              </a:stretch>
            </p:blipFill>
          </mc:Choice>
          <mc:Fallback>
            <p:blipFill>
              <a:blip r:embed="rId3"/>
              <a:srcRect l="3324" r="7203" b="1080"/>
              <a:stretch>
                <a:fillRect/>
              </a:stretch>
            </p:blipFill>
          </mc:Fallback>
        </mc:AlternateContent>
        <p:spPr>
          <a:xfrm>
            <a:off x="152400" y="2428203"/>
            <a:ext cx="6406209" cy="3820197"/>
          </a:xfrm>
          <a:prstGeom prst="rect">
            <a:avLst/>
          </a:prstGeom>
        </p:spPr>
      </p:pic>
      <p:pic>
        <p:nvPicPr>
          <p:cNvPr id="6" name="Content Placeholder 5" descr="DispersiveCavityPlotE_1.eps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4"/>
              <a:srcRect l="16480" r="24087" b="13498"/>
              <a:stretch>
                <a:fillRect/>
              </a:stretch>
            </p:blipFill>
          </mc:Choice>
          <mc:Fallback>
            <p:blipFill>
              <a:blip r:embed="rId5"/>
              <a:srcRect l="16480" r="24087" b="13498"/>
              <a:stretch>
                <a:fillRect/>
              </a:stretch>
            </p:blipFill>
          </mc:Fallback>
        </mc:AlternateContent>
        <p:spPr>
          <a:xfrm>
            <a:off x="6674873" y="4465795"/>
            <a:ext cx="1935727" cy="2116800"/>
          </a:xfrm>
        </p:spPr>
      </p:pic>
      <p:pic>
        <p:nvPicPr>
          <p:cNvPr id="8" name="Picture 7" descr="DispersiveCavityPlotE_2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rcRect l="20284" t="11811" r="25355" b="16873"/>
              <a:stretch>
                <a:fillRect/>
              </a:stretch>
            </p:blipFill>
          </mc:Choice>
          <mc:Fallback>
            <p:blipFill>
              <a:blip r:embed="rId7"/>
              <a:srcRect l="20284" t="11811" r="25355" b="16873"/>
              <a:stretch>
                <a:fillRect/>
              </a:stretch>
            </p:blipFill>
          </mc:Fallback>
        </mc:AlternateContent>
        <p:spPr>
          <a:xfrm>
            <a:off x="6781800" y="2894396"/>
            <a:ext cx="1789645" cy="1764000"/>
          </a:xfrm>
          <a:prstGeom prst="rect">
            <a:avLst/>
          </a:prstGeom>
        </p:spPr>
      </p:pic>
      <p:pic>
        <p:nvPicPr>
          <p:cNvPr id="10" name="Picture 9" descr="DispersiveCavityPlotE_3.png"/>
          <p:cNvPicPr>
            <a:picLocks noChangeAspect="1"/>
          </p:cNvPicPr>
          <p:nvPr/>
        </p:nvPicPr>
        <p:blipFill>
          <a:blip r:embed="rId8"/>
          <a:srcRect l="20247" t="11811" r="25309" b="15186"/>
          <a:stretch>
            <a:fillRect/>
          </a:stretch>
        </p:blipFill>
        <p:spPr>
          <a:xfrm>
            <a:off x="6769949" y="990600"/>
            <a:ext cx="1789755" cy="1800000"/>
          </a:xfrm>
          <a:prstGeom prst="rect">
            <a:avLst/>
          </a:prstGeom>
        </p:spPr>
      </p:pic>
      <p:pic>
        <p:nvPicPr>
          <p:cNvPr id="9" name="Picture 8" descr="latex-image-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1600200" y="1659569"/>
            <a:ext cx="4267200" cy="7026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38200" y="1143000"/>
            <a:ext cx="5731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Governing equations modified </a:t>
            </a:r>
            <a:r>
              <a:rPr lang="en-US" smtClean="0"/>
              <a:t>with additional source term: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5913</TotalTime>
  <Words>1016</Words>
  <Application>Microsoft Macintosh PowerPoint</Application>
  <PresentationFormat>On-screen Show (4:3)</PresentationFormat>
  <Paragraphs>161</Paragraphs>
  <Slides>14</Slides>
  <Notes>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Computation of resonant modes in cavities with a Discontinuous Galerkin time domain approach </vt:lpstr>
      <vt:lpstr>Outline</vt:lpstr>
      <vt:lpstr>Motivation</vt:lpstr>
      <vt:lpstr>Governing Equations</vt:lpstr>
      <vt:lpstr>Discontinuous Galerkin Method</vt:lpstr>
      <vt:lpstr>Discontinuous Galerkin Method</vt:lpstr>
      <vt:lpstr>Parallelisation</vt:lpstr>
      <vt:lpstr>Parallisation Challenges</vt:lpstr>
      <vt:lpstr>Dispersive Material Example</vt:lpstr>
      <vt:lpstr>Computing Resonant Frequencies</vt:lpstr>
      <vt:lpstr>Improving Resolution</vt:lpstr>
      <vt:lpstr>Scheme Convergence</vt:lpstr>
      <vt:lpstr>Obtaining Mode Shapes</vt:lpstr>
      <vt:lpstr>Conclusions</vt:lpstr>
    </vt:vector>
  </TitlesOfParts>
  <Company>(none)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(none)</dc:creator>
  <cp:lastModifiedBy>(none)</cp:lastModifiedBy>
  <cp:revision>473</cp:revision>
  <dcterms:created xsi:type="dcterms:W3CDTF">2015-03-13T23:15:13Z</dcterms:created>
  <dcterms:modified xsi:type="dcterms:W3CDTF">2015-03-13T23:35:17Z</dcterms:modified>
</cp:coreProperties>
</file>